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372" y="150"/>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690335344"/>
        <c:axId val="690332992"/>
        <c:axId val="0"/>
      </c:bar3DChart>
      <c:catAx>
        <c:axId val="690335344"/>
        <c:scaling>
          <c:orientation val="minMax"/>
        </c:scaling>
        <c:delete val="0"/>
        <c:axPos val="b"/>
        <c:numFmt formatCode="General" sourceLinked="1"/>
        <c:majorTickMark val="out"/>
        <c:minorTickMark val="none"/>
        <c:tickLblPos val="nextTo"/>
        <c:crossAx val="690332992"/>
        <c:crosses val="autoZero"/>
        <c:auto val="1"/>
        <c:lblAlgn val="ctr"/>
        <c:lblOffset val="100"/>
        <c:noMultiLvlLbl val="0"/>
      </c:catAx>
      <c:valAx>
        <c:axId val="690332992"/>
        <c:scaling>
          <c:orientation val="minMax"/>
        </c:scaling>
        <c:delete val="0"/>
        <c:axPos val="l"/>
        <c:majorGridlines/>
        <c:numFmt formatCode="General" sourceLinked="1"/>
        <c:majorTickMark val="out"/>
        <c:minorTickMark val="none"/>
        <c:tickLblPos val="nextTo"/>
        <c:crossAx val="69033534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6916" y="762000"/>
            <a:ext cx="35052000" cy="3352800"/>
          </a:xfrm>
          <a:prstGeom prst="roundRect">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66916" y="4572000"/>
            <a:ext cx="35052000" cy="22174200"/>
          </a:xfrm>
          <a:prstGeom prst="roundRect">
            <a:avLst>
              <a:gd name="adj" fmla="val 3005"/>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tx2"/>
                </a:solidFill>
                <a:effectLst>
                  <a:outerShdw blurRad="38100" dist="38100" dir="2700000" algn="tl">
                    <a:srgbClr val="000000">
                      <a:alpha val="43137"/>
                    </a:srgbClr>
                  </a:outerShdw>
                </a:effectLst>
                <a:latin typeface="Arial Black" pitchFamily="34" charset="0"/>
              </a:rPr>
              <a:t>Title </a:t>
            </a:r>
            <a:r>
              <a:rPr lang="en-US" sz="8000" b="1" dirty="0">
                <a:solidFill>
                  <a:schemeClr val="tx2"/>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  ·   Mentor’s </a:t>
            </a:r>
            <a:r>
              <a:rPr lang="en-US" sz="4000" b="1" dirty="0">
                <a:solidFill>
                  <a:schemeClr val="accent1"/>
                </a:solidFill>
                <a:latin typeface="Arial Black" pitchFamily="34" charset="0"/>
              </a:rPr>
              <a:t>Name and Title, Department</a:t>
            </a:r>
          </a:p>
        </p:txBody>
      </p:sp>
      <p:sp>
        <p:nvSpPr>
          <p:cNvPr id="2051" name="Text Box 355"/>
          <p:cNvSpPr txBox="1">
            <a:spLocks noChangeArrowheads="1"/>
          </p:cNvSpPr>
          <p:nvPr/>
        </p:nvSpPr>
        <p:spPr bwMode="auto">
          <a:xfrm>
            <a:off x="1071880" y="10289644"/>
            <a:ext cx="11297920"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t>(replace this text with your own)  This section can be smaller than 24 </a:t>
            </a:r>
            <a:r>
              <a:rPr lang="en-US" sz="2400" dirty="0" smtClean="0"/>
              <a:t>point.</a:t>
            </a:r>
          </a:p>
          <a:p>
            <a:pPr marL="457200" indent="-457200" defTabSz="3760788">
              <a:defRPr/>
            </a:pPr>
            <a:endParaRPr lang="en-US" sz="2400" dirty="0" smtClean="0"/>
          </a:p>
          <a:p>
            <a:pPr marL="457200" indent="-457200" defTabSz="3760788">
              <a:defRPr/>
            </a:pPr>
            <a:endParaRPr lang="en-US" sz="2400" dirty="0" smtClean="0"/>
          </a:p>
          <a:p>
            <a:pPr marL="457200" indent="-457200" defTabSz="3760788">
              <a:defRPr/>
            </a:pPr>
            <a:r>
              <a:rPr lang="en-US" sz="2400" dirty="0" smtClean="0"/>
              <a:t>Use this section for listing sources /references. The text box is already set up with hanging indents (all lines after the first  in each reference are indented.)</a:t>
            </a:r>
            <a:endParaRPr lang="en-US" sz="2400" dirty="0"/>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References</a:t>
            </a: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Be brief and include only the most important findings from your study and your interpretation of your data. </a:t>
            </a:r>
          </a:p>
          <a:p>
            <a:pPr>
              <a:defRPr/>
            </a:pPr>
            <a:endParaRPr lang="en-US" sz="2400" dirty="0"/>
          </a:p>
          <a:p>
            <a:pPr>
              <a:defRPr/>
            </a:pPr>
            <a:r>
              <a:rPr lang="en-US" sz="2400" dirty="0"/>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p>
          <a:p>
            <a:pPr>
              <a:defRPr/>
            </a:pPr>
            <a:r>
              <a:rPr lang="en-US" sz="2400" dirty="0"/>
              <a:t>RECOMMENDATION 2: Use a combination of text and graphics.</a:t>
            </a:r>
          </a:p>
        </p:txBody>
      </p:sp>
      <p:sp>
        <p:nvSpPr>
          <p:cNvPr id="2063" name="Text Box 370"/>
          <p:cNvSpPr txBox="1">
            <a:spLocks noChangeArrowheads="1"/>
          </p:cNvSpPr>
          <p:nvPr/>
        </p:nvSpPr>
        <p:spPr bwMode="auto">
          <a:xfrm>
            <a:off x="25527000" y="15823637"/>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2492242232"/>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r>
              <a:rPr lang="en-US" sz="2400" dirty="0"/>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t>GRAPHICS:</a:t>
            </a:r>
          </a:p>
          <a:p>
            <a:pPr>
              <a:defRPr/>
            </a:pPr>
            <a:r>
              <a:rPr lang="en-US" sz="2000" dirty="0"/>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t>TIP: Putting Boxes around your text sections</a:t>
            </a:r>
          </a:p>
          <a:p>
            <a:pPr>
              <a:defRPr/>
            </a:pPr>
            <a:r>
              <a:rPr lang="en-US" sz="2000" dirty="0"/>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3920656651"/>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7999" y="1333500"/>
            <a:ext cx="2047875" cy="2324100"/>
          </a:xfrm>
          <a:prstGeom prst="rect">
            <a:avLst/>
          </a:prstGeom>
        </p:spPr>
      </p:pic>
      <p:sp>
        <p:nvSpPr>
          <p:cNvPr id="26" name="Text Box 359"/>
          <p:cNvSpPr txBox="1">
            <a:spLocks noChangeArrowheads="1"/>
          </p:cNvSpPr>
          <p:nvPr/>
        </p:nvSpPr>
        <p:spPr bwMode="auto">
          <a:xfrm>
            <a:off x="1082675" y="2026970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latin typeface="Arial" panose="020B0604020202020204" pitchFamily="34" charset="0"/>
                <a:cs typeface="Arial" panose="020B0604020202020204" pitchFamily="34" charset="0"/>
              </a:rPr>
              <a:t>(suggestions</a:t>
            </a:r>
            <a:r>
              <a:rPr lang="en-US" sz="3200" dirty="0" smtClean="0">
                <a:latin typeface="Arial" panose="020B0604020202020204" pitchFamily="34" charset="0"/>
                <a:cs typeface="Arial" panose="020B0604020202020204" pitchFamily="34" charset="0"/>
              </a:rPr>
              <a:t>: Method or Approach)</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27" name="Text Box 360"/>
          <p:cNvSpPr txBox="1">
            <a:spLocks noChangeArrowheads="1"/>
          </p:cNvSpPr>
          <p:nvPr/>
        </p:nvSpPr>
        <p:spPr bwMode="auto">
          <a:xfrm>
            <a:off x="1092200" y="8945211"/>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suggestions: Background, Introduction, or Inspiration)</a:t>
            </a:r>
            <a:endParaRPr lang="en-US" sz="3200" dirty="0">
              <a:latin typeface="Arial" panose="020B0604020202020204" pitchFamily="34" charset="0"/>
              <a:cs typeface="Arial" panose="020B0604020202020204" pitchFamily="34" charset="0"/>
            </a:endParaRPr>
          </a:p>
        </p:txBody>
      </p:sp>
      <p:sp>
        <p:nvSpPr>
          <p:cNvPr id="28" name="Text Box 362"/>
          <p:cNvSpPr txBox="1">
            <a:spLocks noChangeArrowheads="1"/>
          </p:cNvSpPr>
          <p:nvPr/>
        </p:nvSpPr>
        <p:spPr bwMode="auto">
          <a:xfrm>
            <a:off x="1092200" y="5112042"/>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latin typeface="Arial" panose="020B0604020202020204" pitchFamily="34" charset="0"/>
                <a:cs typeface="Arial" panose="020B0604020202020204" pitchFamily="34" charset="0"/>
              </a:rPr>
              <a:t>(suggestion: Abstract)</a:t>
            </a:r>
            <a:endParaRPr lang="en-US" sz="3200" dirty="0">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27000" y="4877282"/>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Interpretations of Findings)</a:t>
            </a:r>
            <a:endParaRPr lang="en-US" sz="3200" dirty="0">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33832" y="14539531"/>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Conclusions or Recommendations)</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1" name="Text Box 359"/>
          <p:cNvSpPr txBox="1">
            <a:spLocks noChangeArrowheads="1"/>
          </p:cNvSpPr>
          <p:nvPr/>
        </p:nvSpPr>
        <p:spPr bwMode="auto">
          <a:xfrm>
            <a:off x="12461876" y="5148883"/>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latin typeface="Arial" panose="020B0604020202020204" pitchFamily="34" charset="0"/>
                <a:cs typeface="Arial" panose="020B0604020202020204" pitchFamily="34" charset="0"/>
              </a:rPr>
              <a:t>(suggestions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Findings to Date or Results)</a:t>
            </a:r>
            <a:endParaRPr lang="en-US" sz="3200" dirty="0">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61200" y="1161128"/>
            <a:ext cx="2881962" cy="257225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DEE1136-57EE-4799-A200-ABB35DEC5BBC}"/>
</file>

<file path=customXml/itemProps2.xml><?xml version="1.0" encoding="utf-8"?>
<ds:datastoreItem xmlns:ds="http://schemas.openxmlformats.org/officeDocument/2006/customXml" ds:itemID="{906EF988-1337-4AC5-BAF7-BDCE359C9D05}"/>
</file>

<file path=customXml/itemProps3.xml><?xml version="1.0" encoding="utf-8"?>
<ds:datastoreItem xmlns:ds="http://schemas.openxmlformats.org/officeDocument/2006/customXml" ds:itemID="{2108B116-8D61-40AF-9C66-F3A3EA4E5EBC}"/>
</file>

<file path=docProps/app.xml><?xml version="1.0" encoding="utf-8"?>
<Properties xmlns="http://schemas.openxmlformats.org/officeDocument/2006/extended-properties" xmlns:vt="http://schemas.openxmlformats.org/officeDocument/2006/docPropsVTypes">
  <Template/>
  <TotalTime>1293</TotalTime>
  <Words>647</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145</cp:revision>
  <dcterms:created xsi:type="dcterms:W3CDTF">2005-03-16T15:57:41Z</dcterms:created>
  <dcterms:modified xsi:type="dcterms:W3CDTF">2017-02-23T19:27:23Z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